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1"/>
  </p:notesMasterIdLst>
  <p:sldIdLst>
    <p:sldId id="296" r:id="rId2"/>
    <p:sldId id="257" r:id="rId3"/>
    <p:sldId id="256" r:id="rId4"/>
    <p:sldId id="297" r:id="rId5"/>
    <p:sldId id="276" r:id="rId6"/>
    <p:sldId id="283" r:id="rId7"/>
    <p:sldId id="289" r:id="rId8"/>
    <p:sldId id="285" r:id="rId9"/>
    <p:sldId id="290" r:id="rId10"/>
    <p:sldId id="286" r:id="rId11"/>
    <p:sldId id="300" r:id="rId12"/>
    <p:sldId id="291" r:id="rId13"/>
    <p:sldId id="287" r:id="rId14"/>
    <p:sldId id="292" r:id="rId15"/>
    <p:sldId id="288" r:id="rId16"/>
    <p:sldId id="293" r:id="rId17"/>
    <p:sldId id="298" r:id="rId18"/>
    <p:sldId id="295" r:id="rId19"/>
    <p:sldId id="299" r:id="rId2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96B5"/>
    <a:srgbClr val="C2666D"/>
    <a:srgbClr val="7A9899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6" autoAdjust="0"/>
    <p:restoredTop sz="94660"/>
  </p:normalViewPr>
  <p:slideViewPr>
    <p:cSldViewPr>
      <p:cViewPr>
        <p:scale>
          <a:sx n="100" d="100"/>
          <a:sy n="100" d="100"/>
        </p:scale>
        <p:origin x="-1908" y="-2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4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4ADE3-FC5D-451A-B81C-04C0D46CBB47}" type="datetimeFigureOut">
              <a:rPr lang="en-US" smtClean="0"/>
              <a:pPr/>
              <a:t>2/19/2014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1A0083-5FD5-4982-ACA8-DA1CF1AF420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1A0083-5FD5-4982-ACA8-DA1CF1AF4201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5E5AEF8D-D062-4532-B508-2D470E67124B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A9085951-8A82-464A-90FB-15E74029842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22FCC684-3D27-4981-8C8A-2C7A0DB97B9A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E1CB2FB1-73B3-4792-9F89-04E690953F9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2CA66D24-DBFA-4132-B3D6-E60B87FEDE9A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E0919CF3-296B-4442-AE47-ED605AB7DB3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835ADE4-C3FD-471C-A6D7-EFF58EE34C73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BEB4A743-A32A-40F6-9388-8ED587FD960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54B17242-5227-4837-8BD7-2629854675A3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4955487C-777E-4A42-917C-5E1263E888A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04F88F2B-F512-414A-9AF8-2013CF8B66EC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2E2D745-C6EA-461C-817A-76E20CEB283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D129BC9B-D090-4FB7-A116-999DBA271A2A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CD2D961C-9B20-48F2-AEEB-AB65B1EC7F6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DC4AE5E7-E864-4D19-87D3-13F8CE762336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8BD726C0-2557-4E31-9F31-FF53738D816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F7DAE90-670A-4487-9DE3-F456575C34C3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2ED76B32-438F-48B5-B9FC-25752A5F4D5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pPr>
              <a:defRPr/>
            </a:pPr>
            <a:fld id="{59280C54-649C-4A9A-BC86-2A16572B090E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94D9D994-19A4-40FF-915F-F75E18165C4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7B726B21-99B1-453E-8888-F6E59E279DF2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FE0248F7-0A21-404D-8691-42CF4D4D39C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2E21EB50-2681-4308-AC84-AD99876AAC68}" type="datetimeFigureOut">
              <a:rPr lang="en-US" smtClean="0"/>
              <a:pPr>
                <a:defRPr/>
              </a:pPr>
              <a:t>2/19/2014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0B0D9461-D1D3-4540-8B58-54917C66BBD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Rachel\Desktop\CHAPR%20COMMERCIAL.mp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381000"/>
            <a:ext cx="6836339" cy="4577272"/>
          </a:xfrm>
          <a:prstGeom prst="rect">
            <a:avLst/>
          </a:prstGeom>
        </p:spPr>
      </p:pic>
      <p:pic>
        <p:nvPicPr>
          <p:cNvPr id="2050" name="Picture 2" descr="WESTA (Westlake &amp; Eanes Science &amp; Technology Association)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" y="5334000"/>
            <a:ext cx="7848600" cy="130416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V0.2 - Custom PCB</a:t>
            </a:r>
            <a:endParaRPr lang="en-US" dirty="0"/>
          </a:p>
        </p:txBody>
      </p:sp>
      <p:pic>
        <p:nvPicPr>
          <p:cNvPr id="6" name="Picture 5" descr="v0.2 Board.JPG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B0A7AA"/>
              </a:clrFrom>
              <a:clrTo>
                <a:srgbClr val="B0A7AA">
                  <a:alpha val="0"/>
                </a:srgbClr>
              </a:clrTo>
            </a:clrChange>
          </a:blip>
          <a:srcRect l="11667" t="4444" r="15000" b="3333"/>
          <a:stretch>
            <a:fillRect/>
          </a:stretch>
        </p:blipFill>
        <p:spPr>
          <a:xfrm>
            <a:off x="4343400" y="2514600"/>
            <a:ext cx="4362680" cy="41148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 rot="18571983">
            <a:off x="2789755" y="2322354"/>
            <a:ext cx="4273198" cy="1739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v0.2 Case (edited)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8600" y="1524000"/>
            <a:ext cx="3886200" cy="285458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 rot="18386700">
            <a:off x="6461656" y="4642286"/>
            <a:ext cx="4273198" cy="1739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1407034">
            <a:off x="6386595" y="1338607"/>
            <a:ext cx="1344059" cy="1739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1407034">
            <a:off x="7834394" y="1110005"/>
            <a:ext cx="1344059" cy="1739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16680559">
            <a:off x="4672888" y="5546033"/>
            <a:ext cx="554909" cy="1739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17622012">
            <a:off x="5213029" y="4979593"/>
            <a:ext cx="554909" cy="30940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 cstate="print"/>
          <a:srcRect l="24425" t="16162" r="22879" b="10088"/>
          <a:stretch>
            <a:fillRect/>
          </a:stretch>
        </p:blipFill>
        <p:spPr bwMode="auto">
          <a:xfrm>
            <a:off x="457200" y="1295400"/>
            <a:ext cx="4343400" cy="3419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371" name="Picture 3"/>
          <p:cNvPicPr>
            <a:picLocks noChangeAspect="1" noChangeArrowheads="1"/>
          </p:cNvPicPr>
          <p:nvPr/>
        </p:nvPicPr>
        <p:blipFill>
          <a:blip r:embed="rId3" cstate="print"/>
          <a:srcRect l="22222" t="20988" r="20139" b="17284"/>
          <a:stretch>
            <a:fillRect/>
          </a:stretch>
        </p:blipFill>
        <p:spPr bwMode="auto">
          <a:xfrm>
            <a:off x="4495800" y="3810000"/>
            <a:ext cx="4300728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Custom PCB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 l="36074" t="8858" r="25407" b="4348"/>
          <a:stretch>
            <a:fillRect/>
          </a:stretch>
        </p:blipFill>
        <p:spPr bwMode="auto">
          <a:xfrm>
            <a:off x="5181600" y="1981200"/>
            <a:ext cx="3581400" cy="45393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 l="22222" t="8134" r="22876" b="8206"/>
          <a:stretch>
            <a:fillRect/>
          </a:stretch>
        </p:blipFill>
        <p:spPr bwMode="auto">
          <a:xfrm>
            <a:off x="304800" y="1371600"/>
            <a:ext cx="5067300" cy="4343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Website Progress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v0.3 – Updated Case and Board</a:t>
            </a:r>
            <a:endParaRPr lang="en-US" dirty="0"/>
          </a:p>
        </p:txBody>
      </p:sp>
      <p:pic>
        <p:nvPicPr>
          <p:cNvPr id="5" name="Picture 4" descr="v0.3 Case &amp; Joystick (2)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2057400"/>
            <a:ext cx="4597400" cy="3448050"/>
          </a:xfrm>
          <a:prstGeom prst="rect">
            <a:avLst/>
          </a:prstGeom>
        </p:spPr>
      </p:pic>
      <p:pic>
        <p:nvPicPr>
          <p:cNvPr id="7" name="Picture 6" descr="v0.3 Board.jpg"/>
          <p:cNvPicPr>
            <a:picLocks noChangeAspect="1"/>
          </p:cNvPicPr>
          <p:nvPr/>
        </p:nvPicPr>
        <p:blipFill>
          <a:blip r:embed="rId3" cstate="print"/>
          <a:srcRect l="15000" t="3333" r="23333"/>
          <a:stretch>
            <a:fillRect/>
          </a:stretch>
        </p:blipFill>
        <p:spPr>
          <a:xfrm>
            <a:off x="5562600" y="1905000"/>
            <a:ext cx="3305503" cy="388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andegrift (7).jpg"/>
          <p:cNvPicPr>
            <a:picLocks noChangeAspect="1"/>
          </p:cNvPicPr>
          <p:nvPr/>
        </p:nvPicPr>
        <p:blipFill>
          <a:blip r:embed="rId2" cstate="print"/>
          <a:srcRect l="1693" t="18924"/>
          <a:stretch>
            <a:fillRect/>
          </a:stretch>
        </p:blipFill>
        <p:spPr>
          <a:xfrm>
            <a:off x="2209800" y="1600200"/>
            <a:ext cx="5662992" cy="3502800"/>
          </a:xfrm>
          <a:prstGeom prst="rect">
            <a:avLst/>
          </a:prstGeom>
        </p:spPr>
      </p:pic>
      <p:pic>
        <p:nvPicPr>
          <p:cNvPr id="4" name="Picture 3" descr="Vandegrift (5).jpg"/>
          <p:cNvPicPr>
            <a:picLocks noChangeAspect="1"/>
          </p:cNvPicPr>
          <p:nvPr/>
        </p:nvPicPr>
        <p:blipFill>
          <a:blip r:embed="rId3" cstate="print"/>
          <a:srcRect l="48040" t="68072" r="40000" b="22222"/>
          <a:stretch>
            <a:fillRect/>
          </a:stretch>
        </p:blipFill>
        <p:spPr>
          <a:xfrm>
            <a:off x="1295400" y="4267200"/>
            <a:ext cx="2754489" cy="16764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Beta Testing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2304871"/>
            <a:ext cx="205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“Congrats on developing such an amazing and nifty product!”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257800" y="5562600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“All of our teams were just dying to get their hands on one”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v0.3 Board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lum bright="10000" contrast="10000"/>
          </a:blip>
          <a:srcRect l="15907" r="24746"/>
          <a:stretch>
            <a:fillRect/>
          </a:stretch>
        </p:blipFill>
        <p:spPr>
          <a:xfrm>
            <a:off x="685800" y="1295400"/>
            <a:ext cx="3581400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v1.0 – Release version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 r="58065" b="18566"/>
          <a:stretch>
            <a:fillRect/>
          </a:stretch>
        </p:blipFill>
        <p:spPr bwMode="auto">
          <a:xfrm>
            <a:off x="4495800" y="1676400"/>
            <a:ext cx="4495800" cy="49107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Manufacturing</a:t>
            </a:r>
            <a:endParaRPr lang="en-US" dirty="0"/>
          </a:p>
        </p:txBody>
      </p:sp>
      <p:pic>
        <p:nvPicPr>
          <p:cNvPr id="6" name="Picture 5" descr="Soldering Station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8200" y="1447800"/>
            <a:ext cx="4114800" cy="3086100"/>
          </a:xfrm>
          <a:prstGeom prst="rect">
            <a:avLst/>
          </a:prstGeom>
        </p:spPr>
      </p:pic>
      <p:pic>
        <p:nvPicPr>
          <p:cNvPr id="7" name="Picture 6" descr="Calvin Soldering.jpg"/>
          <p:cNvPicPr>
            <a:picLocks noChangeAspect="1"/>
          </p:cNvPicPr>
          <p:nvPr/>
        </p:nvPicPr>
        <p:blipFill>
          <a:blip r:embed="rId4" cstate="print"/>
          <a:srcRect l="35833" t="40000" r="17500" b="17778"/>
          <a:stretch>
            <a:fillRect/>
          </a:stretch>
        </p:blipFill>
        <p:spPr>
          <a:xfrm>
            <a:off x="4876800" y="3962400"/>
            <a:ext cx="3597443" cy="2441121"/>
          </a:xfrm>
          <a:prstGeom prst="rect">
            <a:avLst/>
          </a:prstGeom>
        </p:spPr>
      </p:pic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5" cstate="print"/>
          <a:srcRect l="22222" t="14815" r="22917" b="6173"/>
          <a:stretch>
            <a:fillRect/>
          </a:stretch>
        </p:blipFill>
        <p:spPr bwMode="auto">
          <a:xfrm>
            <a:off x="5029200" y="1143000"/>
            <a:ext cx="3386137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v1.0 Case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277690" y="4648200"/>
            <a:ext cx="2519374" cy="1447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4</a:t>
            </a:r>
            <a:r>
              <a:rPr lang="en-US" baseline="30000" dirty="0" smtClean="0"/>
              <a:t>th</a:t>
            </a:r>
            <a:r>
              <a:rPr lang="en-US" dirty="0" smtClean="0"/>
              <a:t> ChapR is free for a team in need!</a:t>
            </a:r>
          </a:p>
          <a:p>
            <a:r>
              <a:rPr lang="en-US" dirty="0" smtClean="0"/>
              <a:t>$75 at-cost value, $100 total and $10 for shipping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Business Model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ChapR Map.png"/>
          <p:cNvPicPr>
            <a:picLocks noChangeAspect="1"/>
          </p:cNvPicPr>
          <p:nvPr/>
        </p:nvPicPr>
        <p:blipFill>
          <a:blip r:embed="rId2" cstate="print"/>
          <a:srcRect r="27096" b="18259"/>
          <a:stretch>
            <a:fillRect/>
          </a:stretch>
        </p:blipFill>
        <p:spPr>
          <a:xfrm>
            <a:off x="-78603" y="830035"/>
            <a:ext cx="9375003" cy="51897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" y="272534"/>
            <a:ext cx="2819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ChapRs</a:t>
            </a:r>
            <a:r>
              <a:rPr lang="en-US" dirty="0" smtClean="0"/>
              <a:t> Sold: 26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695700" y="278368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ChapRs</a:t>
            </a:r>
            <a:r>
              <a:rPr lang="en-US" dirty="0" smtClean="0"/>
              <a:t> Made: 38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24600" y="278368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Free </a:t>
            </a:r>
            <a:r>
              <a:rPr lang="en-US" dirty="0" err="1" smtClean="0"/>
              <a:t>ChapRs</a:t>
            </a:r>
            <a:r>
              <a:rPr lang="en-US" dirty="0" smtClean="0"/>
              <a:t>: 4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00600" y="6096000"/>
            <a:ext cx="396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$110 per ChapR (including shipping)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53000" y="6362700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$100 per Kit (including shipping)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year into development, we now want to expand our market to educators and hobbyists as well as robotics teams of other competitions</a:t>
            </a:r>
          </a:p>
          <a:p>
            <a:r>
              <a:rPr lang="en-US" dirty="0" smtClean="0"/>
              <a:t>Further products:</a:t>
            </a:r>
          </a:p>
          <a:p>
            <a:pPr lvl="1"/>
            <a:r>
              <a:rPr lang="en-US" dirty="0" err="1" smtClean="0"/>
              <a:t>Wifi</a:t>
            </a:r>
            <a:r>
              <a:rPr lang="en-US" dirty="0" smtClean="0"/>
              <a:t> ChapR</a:t>
            </a:r>
          </a:p>
          <a:p>
            <a:pPr lvl="1"/>
            <a:r>
              <a:rPr lang="en-US" dirty="0" smtClean="0"/>
              <a:t>Field control system replacement</a:t>
            </a:r>
          </a:p>
          <a:p>
            <a:r>
              <a:rPr lang="en-US" dirty="0" smtClean="0"/>
              <a:t>Chap Research – program to allow other students the same opportunity for innovation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Now?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HAPR COMMERCIAL.mpg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0" y="838200"/>
            <a:ext cx="9136063" cy="5138738"/>
          </a:xfrm>
        </p:spPr>
      </p:pic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2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47700">
            <a:off x="1738726" y="1710474"/>
            <a:ext cx="6536443" cy="3829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Rachel Gardner - the project manager, original website content designer, and programmer for the </a:t>
            </a:r>
            <a:r>
              <a:rPr lang="en-US" dirty="0" err="1" smtClean="0"/>
              <a:t>ChapR</a:t>
            </a:r>
            <a:r>
              <a:rPr lang="en-US" baseline="30000" dirty="0" err="1" smtClean="0"/>
              <a:t>TM</a:t>
            </a:r>
            <a:r>
              <a:rPr lang="en-US" dirty="0" smtClean="0"/>
              <a:t>. Rachel makes sure everything is done more or less on time and writes the code for the </a:t>
            </a:r>
            <a:r>
              <a:rPr lang="en-US" dirty="0" err="1" smtClean="0"/>
              <a:t>ChapR</a:t>
            </a:r>
            <a:r>
              <a:rPr lang="en-US" baseline="30000" dirty="0" err="1" smtClean="0"/>
              <a:t>TM</a:t>
            </a:r>
            <a:r>
              <a:rPr lang="en-US" dirty="0" smtClean="0"/>
              <a:t>. She also created (and unfortunately acted in) the commercial for the </a:t>
            </a:r>
            <a:r>
              <a:rPr lang="en-US" dirty="0" err="1" smtClean="0"/>
              <a:t>ChapR</a:t>
            </a:r>
            <a:r>
              <a:rPr lang="en-US" baseline="30000" dirty="0" err="1" smtClean="0"/>
              <a:t>TM</a:t>
            </a:r>
            <a:endParaRPr lang="en-US" baseline="30000" dirty="0" smtClean="0"/>
          </a:p>
          <a:p>
            <a:endParaRPr lang="en-US" dirty="0" smtClean="0"/>
          </a:p>
          <a:p>
            <a:r>
              <a:rPr lang="en-US" dirty="0" smtClean="0"/>
              <a:t>Ben </a:t>
            </a:r>
            <a:r>
              <a:rPr lang="en-US" dirty="0" err="1" smtClean="0"/>
              <a:t>Gorr</a:t>
            </a:r>
            <a:r>
              <a:rPr lang="en-US" dirty="0" smtClean="0"/>
              <a:t> - the hardware specialist, </a:t>
            </a:r>
            <a:r>
              <a:rPr lang="en-US" dirty="0" err="1" smtClean="0"/>
              <a:t>ChapR</a:t>
            </a:r>
            <a:r>
              <a:rPr lang="en-US" baseline="30000" dirty="0" err="1" smtClean="0"/>
              <a:t>TM</a:t>
            </a:r>
            <a:r>
              <a:rPr lang="en-US" dirty="0" smtClean="0"/>
              <a:t> manufacturer and original designer of the circuit board. Ben trains the new members of the team in soldering, and works on the hardware for the new models of the </a:t>
            </a:r>
            <a:r>
              <a:rPr lang="en-US" dirty="0" err="1" smtClean="0"/>
              <a:t>ChapR</a:t>
            </a:r>
            <a:r>
              <a:rPr lang="en-US" baseline="30000" dirty="0" err="1" smtClean="0"/>
              <a:t>TM</a:t>
            </a:r>
            <a:endParaRPr lang="en-US" baseline="30000" dirty="0" smtClean="0"/>
          </a:p>
          <a:p>
            <a:endParaRPr lang="en-US" dirty="0" smtClean="0"/>
          </a:p>
          <a:p>
            <a:r>
              <a:rPr lang="en-US" dirty="0" smtClean="0"/>
              <a:t>Akshay </a:t>
            </a:r>
            <a:r>
              <a:rPr lang="en-US" dirty="0" err="1" smtClean="0"/>
              <a:t>Prakash</a:t>
            </a:r>
            <a:r>
              <a:rPr lang="en-US" dirty="0" smtClean="0"/>
              <a:t> - the marketing and customer relations manager for the </a:t>
            </a:r>
            <a:r>
              <a:rPr lang="en-US" dirty="0" err="1" smtClean="0"/>
              <a:t>ChapR</a:t>
            </a:r>
            <a:r>
              <a:rPr lang="en-US" baseline="30000" dirty="0" err="1" smtClean="0"/>
              <a:t>TM</a:t>
            </a:r>
            <a:r>
              <a:rPr lang="en-US" dirty="0" smtClean="0"/>
              <a:t>. He manages the orders when they come in and works to spread awareness of our product.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Team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Journey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Steps of Our “Start-Up”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NXT Remote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r="15907"/>
          <a:stretch>
            <a:fillRect/>
          </a:stretch>
        </p:blipFill>
        <p:spPr>
          <a:xfrm>
            <a:off x="1981200" y="1524000"/>
            <a:ext cx="5074708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v0.0 – The Inspiration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sic Design (4-9-13).jpg"/>
          <p:cNvPicPr>
            <a:picLocks noChangeAspect="1"/>
          </p:cNvPicPr>
          <p:nvPr/>
        </p:nvPicPr>
        <p:blipFill>
          <a:blip r:embed="rId2" cstate="print"/>
          <a:srcRect l="9558" t="7643" r="34050"/>
          <a:stretch>
            <a:fillRect/>
          </a:stretch>
        </p:blipFill>
        <p:spPr>
          <a:xfrm>
            <a:off x="1143000" y="1447800"/>
            <a:ext cx="3255579" cy="4000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724400" y="1295400"/>
            <a:ext cx="39624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*FTC 2 Joystick Control</a:t>
            </a:r>
          </a:p>
          <a:p>
            <a:r>
              <a:rPr lang="en-US" dirty="0" smtClean="0"/>
              <a:t>   - Bluetooth</a:t>
            </a:r>
          </a:p>
          <a:p>
            <a:r>
              <a:rPr lang="en-US" dirty="0" smtClean="0"/>
              <a:t>   - no PC</a:t>
            </a:r>
          </a:p>
          <a:p>
            <a:r>
              <a:rPr lang="en-US" dirty="0" smtClean="0"/>
              <a:t>   - easy to use</a:t>
            </a:r>
          </a:p>
          <a:p>
            <a:r>
              <a:rPr lang="en-US" dirty="0" smtClean="0"/>
              <a:t>   - battery (rechargeable? monitor LED?)</a:t>
            </a:r>
          </a:p>
          <a:p>
            <a:r>
              <a:rPr lang="en-US" dirty="0" smtClean="0"/>
              <a:t>   - existing brick and software</a:t>
            </a:r>
          </a:p>
          <a:p>
            <a:r>
              <a:rPr lang="en-US" dirty="0" smtClean="0"/>
              <a:t>   - full-field range</a:t>
            </a:r>
          </a:p>
          <a:p>
            <a:r>
              <a:rPr lang="en-US" dirty="0" smtClean="0"/>
              <a:t>   - low lag</a:t>
            </a:r>
          </a:p>
          <a:p>
            <a:r>
              <a:rPr lang="en-US" dirty="0" smtClean="0"/>
              <a:t>   - </a:t>
            </a:r>
            <a:r>
              <a:rPr lang="en-US" dirty="0" err="1" smtClean="0"/>
              <a:t>waitForStart</a:t>
            </a:r>
            <a:r>
              <a:rPr lang="en-US" dirty="0" smtClean="0"/>
              <a:t>() release</a:t>
            </a:r>
          </a:p>
          <a:p>
            <a:r>
              <a:rPr lang="en-US" dirty="0" smtClean="0"/>
              <a:t>   - </a:t>
            </a:r>
            <a:r>
              <a:rPr lang="en-US" dirty="0" err="1" smtClean="0"/>
              <a:t>teleOp</a:t>
            </a:r>
            <a:r>
              <a:rPr lang="en-US" dirty="0" smtClean="0"/>
              <a:t> remote start</a:t>
            </a:r>
          </a:p>
          <a:p>
            <a:r>
              <a:rPr lang="en-US" dirty="0" smtClean="0"/>
              <a:t>   - changeable battery</a:t>
            </a:r>
          </a:p>
          <a:p>
            <a:r>
              <a:rPr lang="en-US" dirty="0" smtClean="0"/>
              <a:t>   - field upgrade-able (cable to computer or file on USB)</a:t>
            </a:r>
          </a:p>
          <a:p>
            <a:r>
              <a:rPr lang="en-US" dirty="0" smtClean="0"/>
              <a:t>   - companion website with FAQs and tutorials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 Product Development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v0.1 Case (in context)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l="12119" r="24746"/>
          <a:stretch>
            <a:fillRect/>
          </a:stretch>
        </p:blipFill>
        <p:spPr>
          <a:xfrm>
            <a:off x="1143000" y="1371600"/>
            <a:ext cx="3810000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 v0.1 – </a:t>
            </a:r>
            <a:r>
              <a:rPr lang="en-US" dirty="0" err="1" smtClean="0"/>
              <a:t>Arduino</a:t>
            </a:r>
            <a:r>
              <a:rPr lang="en-US" dirty="0" smtClean="0"/>
              <a:t> Uno and Shield</a:t>
            </a:r>
            <a:endParaRPr lang="en-US" dirty="0"/>
          </a:p>
        </p:txBody>
      </p:sp>
      <p:pic>
        <p:nvPicPr>
          <p:cNvPr id="7" name="Picture 6" descr="v0.1 In Action (1).jpg"/>
          <p:cNvPicPr>
            <a:picLocks noChangeAspect="1"/>
          </p:cNvPicPr>
          <p:nvPr/>
        </p:nvPicPr>
        <p:blipFill>
          <a:blip r:embed="rId3" cstate="print"/>
          <a:srcRect l="19166" r="16667" b="25671"/>
          <a:stretch>
            <a:fillRect/>
          </a:stretch>
        </p:blipFill>
        <p:spPr>
          <a:xfrm>
            <a:off x="6353175" y="1447800"/>
            <a:ext cx="2105025" cy="1828800"/>
          </a:xfrm>
          <a:prstGeom prst="rect">
            <a:avLst/>
          </a:prstGeom>
        </p:spPr>
      </p:pic>
      <p:pic>
        <p:nvPicPr>
          <p:cNvPr id="6" name="Picture 5" descr="v0.1 Board (3).jpg"/>
          <p:cNvPicPr>
            <a:picLocks noChangeAspect="1"/>
          </p:cNvPicPr>
          <p:nvPr/>
        </p:nvPicPr>
        <p:blipFill>
          <a:blip r:embed="rId4" cstate="print"/>
          <a:srcRect l="25000" r="11667" b="11111"/>
          <a:stretch>
            <a:fillRect/>
          </a:stretch>
        </p:blipFill>
        <p:spPr>
          <a:xfrm>
            <a:off x="5867400" y="3505200"/>
            <a:ext cx="2865120" cy="30159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1250" t="17778" r="15833" b="13182"/>
          <a:stretch>
            <a:fillRect/>
          </a:stretch>
        </p:blipFill>
        <p:spPr bwMode="auto">
          <a:xfrm>
            <a:off x="609600" y="1295400"/>
            <a:ext cx="4191000" cy="307575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/>
          <a:srcRect l="31250" t="18148" r="15833" b="12963"/>
          <a:stretch>
            <a:fillRect/>
          </a:stretch>
        </p:blipFill>
        <p:spPr bwMode="auto">
          <a:xfrm>
            <a:off x="4544961" y="3429000"/>
            <a:ext cx="4370439" cy="3200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/>
          <a:srcRect l="50417" t="50370" r="22084" b="20741"/>
          <a:stretch>
            <a:fillRect/>
          </a:stretch>
        </p:blipFill>
        <p:spPr bwMode="auto">
          <a:xfrm>
            <a:off x="1828800" y="4724400"/>
            <a:ext cx="2450123" cy="1447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 cstate="print"/>
          <a:srcRect l="21667" t="50370" r="50833" b="20741"/>
          <a:stretch>
            <a:fillRect/>
          </a:stretch>
        </p:blipFill>
        <p:spPr bwMode="auto">
          <a:xfrm>
            <a:off x="5257800" y="1676400"/>
            <a:ext cx="2450123" cy="1447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 Market Analysis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1633</TotalTime>
  <Words>374</Words>
  <Application>Microsoft Office PowerPoint</Application>
  <PresentationFormat>On-screen Show (4:3)</PresentationFormat>
  <Paragraphs>52</Paragraphs>
  <Slides>19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Concourse</vt:lpstr>
      <vt:lpstr>Slide 1</vt:lpstr>
      <vt:lpstr>Slide 2</vt:lpstr>
      <vt:lpstr>Slide 3</vt:lpstr>
      <vt:lpstr>The Team</vt:lpstr>
      <vt:lpstr>The Journey</vt:lpstr>
      <vt:lpstr>v0.0 – The Inspiration</vt:lpstr>
      <vt:lpstr> Product Development</vt:lpstr>
      <vt:lpstr> v0.1 – Arduino Uno and Shield</vt:lpstr>
      <vt:lpstr> Market Analysis</vt:lpstr>
      <vt:lpstr>V0.2 - Custom PCB</vt:lpstr>
      <vt:lpstr>Custom PCB</vt:lpstr>
      <vt:lpstr>Website Progress</vt:lpstr>
      <vt:lpstr>v0.3 – Updated Case and Board</vt:lpstr>
      <vt:lpstr>Beta Testing</vt:lpstr>
      <vt:lpstr>v1.0 – Release version</vt:lpstr>
      <vt:lpstr>Manufacturing</vt:lpstr>
      <vt:lpstr>Business Model</vt:lpstr>
      <vt:lpstr>Slide 18</vt:lpstr>
      <vt:lpstr>What Now?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ChapR</dc:title>
  <dc:creator>Rachel</dc:creator>
  <cp:lastModifiedBy>Rachel</cp:lastModifiedBy>
  <cp:revision>137</cp:revision>
  <dcterms:created xsi:type="dcterms:W3CDTF">2013-10-17T22:58:33Z</dcterms:created>
  <dcterms:modified xsi:type="dcterms:W3CDTF">2014-02-19T23:31:04Z</dcterms:modified>
</cp:coreProperties>
</file>

<file path=docProps/thumbnail.jpeg>
</file>